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6" r:id="rId17"/>
    <p:sldId id="277" r:id="rId18"/>
    <p:sldId id="273" r:id="rId19"/>
    <p:sldId id="274" r:id="rId20"/>
  </p:sldIdLst>
  <p:sldSz cx="10693400" cy="7561263"/>
  <p:notesSz cx="6669088" cy="9928225"/>
  <p:embeddedFontLst>
    <p:embeddedFont>
      <p:font typeface="Arial Black" panose="020B0A04020102020204" pitchFamily="3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31">
          <p15:clr>
            <a:srgbClr val="A4A3A4"/>
          </p15:clr>
        </p15:guide>
        <p15:guide id="4" pos="336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iPjJux61L6IzM4ntjgaCOPDBAZ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29" y="449"/>
      </p:cViewPr>
      <p:guideLst>
        <p:guide orient="horz" pos="2296"/>
        <p:guide pos="2880"/>
        <p:guide orient="horz" pos="253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777607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2613dc383_0_4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2c2613dc38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2613dc383_0_6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g2c2613dc38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2613dc383_0_9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2c2613dc3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2613dc383_0_7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2c2613dc38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2613dc383_0_8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c2613dc38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f727242c8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bf727242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511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f727242c8_0_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2bf727242c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2660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f727242c8_0_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bf727242c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2595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00a3e1a9a_0_2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2c00a3e1a9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02f423d887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g202f423d8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2f423d887_0_1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g202f423d88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2613dc383_0_6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2c2613dc3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2613dc383_0_2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2c2613dc38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2613dc383_0_3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g2c2613dc38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/>
        </p:nvSpPr>
        <p:spPr>
          <a:xfrm>
            <a:off x="0" y="1404367"/>
            <a:ext cx="10693400" cy="4968551"/>
          </a:xfrm>
          <a:prstGeom prst="rect">
            <a:avLst/>
          </a:prstGeom>
          <a:solidFill>
            <a:srgbClr val="2B314F">
              <a:alpha val="60000"/>
            </a:srgbClr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6"/>
          <p:cNvSpPr/>
          <p:nvPr/>
        </p:nvSpPr>
        <p:spPr>
          <a:xfrm>
            <a:off x="0" y="3755251"/>
            <a:ext cx="151490" cy="13328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6767" y="679218"/>
            <a:ext cx="3127375" cy="57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>
            <a:spLocks noGrp="1"/>
          </p:cNvSpPr>
          <p:nvPr>
            <p:ph type="ctrTitle"/>
          </p:nvPr>
        </p:nvSpPr>
        <p:spPr>
          <a:xfrm>
            <a:off x="491784" y="3348583"/>
            <a:ext cx="9679452" cy="19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 Black"/>
              <a:buNone/>
              <a:defRPr sz="55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474666" y="5386216"/>
            <a:ext cx="9768578" cy="45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729602" y="1885067"/>
            <a:ext cx="9223058" cy="314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729602" y="5060097"/>
            <a:ext cx="9223058" cy="165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body" idx="2"/>
          </p:nvPr>
        </p:nvSpPr>
        <p:spPr>
          <a:xfrm>
            <a:off x="5413534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736564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body" idx="1"/>
          </p:nvPr>
        </p:nvSpPr>
        <p:spPr>
          <a:xfrm>
            <a:off x="736565" y="1853560"/>
            <a:ext cx="4523809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2"/>
          </p:nvPr>
        </p:nvSpPr>
        <p:spPr>
          <a:xfrm>
            <a:off x="736565" y="2761961"/>
            <a:ext cx="4523809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body" idx="3"/>
          </p:nvPr>
        </p:nvSpPr>
        <p:spPr>
          <a:xfrm>
            <a:off x="5413534" y="1853560"/>
            <a:ext cx="4546088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4"/>
          </p:nvPr>
        </p:nvSpPr>
        <p:spPr>
          <a:xfrm>
            <a:off x="5413534" y="2761961"/>
            <a:ext cx="4546088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marL="914400" lvl="1" indent="-3810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619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3pPr>
            <a:lvl4pPr marL="1828800" lvl="3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body" idx="2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>
            <a:spLocks noGrp="1"/>
          </p:cNvSpPr>
          <p:nvPr>
            <p:ph type="pic" idx="2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0"/>
          <p:cNvSpPr txBox="1">
            <a:spLocks noGrp="1"/>
          </p:cNvSpPr>
          <p:nvPr>
            <p:ph type="body" idx="1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xfrm rot="5400000">
            <a:off x="2947924" y="-199917"/>
            <a:ext cx="4797552" cy="9223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1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 rot="5400000">
            <a:off x="5601437" y="2453595"/>
            <a:ext cx="6407821" cy="230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body" idx="1"/>
          </p:nvPr>
        </p:nvSpPr>
        <p:spPr>
          <a:xfrm rot="5400000">
            <a:off x="923075" y="214664"/>
            <a:ext cx="6407821" cy="678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/>
          <p:nvPr/>
        </p:nvSpPr>
        <p:spPr>
          <a:xfrm>
            <a:off x="0" y="1795828"/>
            <a:ext cx="10693400" cy="47931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" name="Google Shape;25;p17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7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1"/>
          </p:nvPr>
        </p:nvSpPr>
        <p:spPr>
          <a:xfrm>
            <a:off x="394963" y="2919243"/>
            <a:ext cx="9824904" cy="348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раздела">
  <p:cSld name="1_Заголовок раздела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8" descr="D:\_DEN\_ПРОЕКТЫ\_МФПА\Университет СИНЕРГИЯ\презентации\Рисунок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725898" cy="75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977" y="1001906"/>
            <a:ext cx="2610490" cy="46163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8"/>
          <p:cNvSpPr txBox="1">
            <a:spLocks noGrp="1"/>
          </p:cNvSpPr>
          <p:nvPr>
            <p:ph type="ctrTitle"/>
          </p:nvPr>
        </p:nvSpPr>
        <p:spPr>
          <a:xfrm>
            <a:off x="546766" y="2196455"/>
            <a:ext cx="9599868" cy="38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 Black"/>
              <a:buNone/>
              <a:defRPr sz="5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" name="Google Shape;36;p19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394963" y="2700511"/>
            <a:ext cx="9824904" cy="370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устой слайд">
  <p:cSld name="2_Пустой слайд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3" name="Google Shape;43;p20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94962" y="2141571"/>
            <a:ext cx="9824905" cy="4424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устой слайд">
  <p:cSld name="4_Пустой слайд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9" name="Google Shape;49;p21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"/>
          <p:cNvSpPr txBox="1">
            <a:spLocks noGrp="1"/>
          </p:cNvSpPr>
          <p:nvPr>
            <p:ph type="body" idx="1"/>
          </p:nvPr>
        </p:nvSpPr>
        <p:spPr>
          <a:xfrm>
            <a:off x="324212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2"/>
          </p:nvPr>
        </p:nvSpPr>
        <p:spPr>
          <a:xfrm>
            <a:off x="324212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3"/>
          </p:nvPr>
        </p:nvSpPr>
        <p:spPr>
          <a:xfrm>
            <a:off x="3741209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4"/>
          </p:nvPr>
        </p:nvSpPr>
        <p:spPr>
          <a:xfrm>
            <a:off x="3741209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5"/>
          </p:nvPr>
        </p:nvSpPr>
        <p:spPr>
          <a:xfrm>
            <a:off x="7158207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6"/>
          </p:nvPr>
        </p:nvSpPr>
        <p:spPr>
          <a:xfrm>
            <a:off x="7158207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532674" y="561291"/>
            <a:ext cx="9779870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устой слайд">
  <p:cSld name="3_Пустой слайд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/>
          <p:nvPr/>
        </p:nvSpPr>
        <p:spPr>
          <a:xfrm>
            <a:off x="7759261" y="2470407"/>
            <a:ext cx="2359400" cy="40903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1" name="Google Shape;61;p22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2"/>
          <p:cNvSpPr/>
          <p:nvPr/>
        </p:nvSpPr>
        <p:spPr>
          <a:xfrm>
            <a:off x="7222" y="252239"/>
            <a:ext cx="125720" cy="1815708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562355" y="1133896"/>
            <a:ext cx="9499375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1"/>
          </p:nvPr>
        </p:nvSpPr>
        <p:spPr>
          <a:xfrm>
            <a:off x="562355" y="489910"/>
            <a:ext cx="94993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355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000"/>
              <a:buChar char="•"/>
              <a:defRPr sz="20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2"/>
          </p:nvPr>
        </p:nvSpPr>
        <p:spPr>
          <a:xfrm>
            <a:off x="645691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body" idx="3"/>
          </p:nvPr>
        </p:nvSpPr>
        <p:spPr>
          <a:xfrm>
            <a:off x="3017334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4"/>
          </p:nvPr>
        </p:nvSpPr>
        <p:spPr>
          <a:xfrm>
            <a:off x="5388977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/>
          <p:nvPr/>
        </p:nvSpPr>
        <p:spPr>
          <a:xfrm>
            <a:off x="648087" y="4846672"/>
            <a:ext cx="7043531" cy="516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5"/>
          </p:nvPr>
        </p:nvSpPr>
        <p:spPr>
          <a:xfrm>
            <a:off x="7757731" y="2484487"/>
            <a:ext cx="2304000" cy="29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6"/>
          </p:nvPr>
        </p:nvSpPr>
        <p:spPr>
          <a:xfrm>
            <a:off x="7759260" y="2945191"/>
            <a:ext cx="2311011" cy="34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7"/>
          </p:nvPr>
        </p:nvSpPr>
        <p:spPr>
          <a:xfrm>
            <a:off x="665571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body" idx="8"/>
          </p:nvPr>
        </p:nvSpPr>
        <p:spPr>
          <a:xfrm>
            <a:off x="3037214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9"/>
          </p:nvPr>
        </p:nvSpPr>
        <p:spPr>
          <a:xfrm>
            <a:off x="5408857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ctrTitle"/>
          </p:nvPr>
        </p:nvSpPr>
        <p:spPr>
          <a:xfrm>
            <a:off x="1336675" y="1237457"/>
            <a:ext cx="8020050" cy="263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ubTitle" idx="1"/>
          </p:nvPr>
        </p:nvSpPr>
        <p:spPr>
          <a:xfrm>
            <a:off x="1336675" y="3971414"/>
            <a:ext cx="8020050" cy="182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7" name="Google Shape;8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95265" y="280935"/>
            <a:ext cx="1512396" cy="27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rait.ru/bcode/51458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blioclub.ru/index.php?page=book&amp;id=598404" TargetMode="External"/><Relationship Id="rId4" Type="http://schemas.openxmlformats.org/officeDocument/2006/relationships/hyperlink" Target="https://urait.ru/bcode/518499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&#1056;&#1072;&#1073;&#1086;&#1090;&#1072;%20Git%201.1-1.9.docx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>
            <a:spLocks noGrp="1"/>
          </p:cNvSpPr>
          <p:nvPr>
            <p:ph type="ctrTitle"/>
          </p:nvPr>
        </p:nvSpPr>
        <p:spPr>
          <a:xfrm>
            <a:off x="450156" y="2844527"/>
            <a:ext cx="9679452" cy="312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ru-RU" sz="2100" dirty="0"/>
              <a:t>ОТЧЕТ </a:t>
            </a:r>
            <a:br>
              <a:rPr lang="ru-RU" sz="2100" dirty="0"/>
            </a:br>
            <a:r>
              <a:rPr lang="ru-RU" sz="2100" dirty="0"/>
              <a:t>о прохождении учебной практики </a:t>
            </a:r>
            <a:br>
              <a:rPr lang="ru-RU" sz="2100" dirty="0"/>
            </a:br>
            <a:br>
              <a:rPr lang="ru-RU" sz="2100" dirty="0"/>
            </a:br>
            <a:r>
              <a:rPr lang="ru-RU" sz="2000" dirty="0"/>
              <a:t>по профессиональному модулю</a:t>
            </a:r>
            <a:br>
              <a:rPr lang="ru-RU" sz="2000" dirty="0"/>
            </a:br>
            <a:r>
              <a:rPr lang="ru-RU" sz="2000" dirty="0"/>
              <a:t>ПМ.02 Осуществление интеграции программных модулей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в период с «25» мая 2025 г. по «07» июня 2025 г.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 Специальность 09.02.07 Информационные системы и программирование</a:t>
            </a:r>
            <a:br>
              <a:rPr lang="ru-RU" sz="2100" dirty="0"/>
            </a:br>
            <a:endParaRPr sz="2700" dirty="0"/>
          </a:p>
        </p:txBody>
      </p:sp>
      <p:sp>
        <p:nvSpPr>
          <p:cNvPr id="146" name="Google Shape;146;p1"/>
          <p:cNvSpPr txBox="1"/>
          <p:nvPr/>
        </p:nvSpPr>
        <p:spPr>
          <a:xfrm>
            <a:off x="810196" y="6279378"/>
            <a:ext cx="8712968" cy="140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ФИО обучающегося: </a:t>
            </a:r>
            <a:r>
              <a:rPr lang="ru-RU" sz="2000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Осовицкий Борис Николаевич</a:t>
            </a:r>
            <a:endParaRPr lang="en-US" sz="2000" b="0" i="0" u="sng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Группа: </a:t>
            </a:r>
            <a:r>
              <a:rPr lang="ru-RU" sz="2000" b="0" i="0" u="sng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ДКИП-205прог</a:t>
            </a:r>
            <a:endParaRPr sz="1400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ФИО Руководителя: </a:t>
            </a:r>
            <a:r>
              <a:rPr lang="ru-RU" sz="2000" b="0" i="0" u="sng" strike="noStrike" cap="non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Сибирёв</a:t>
            </a:r>
            <a:r>
              <a:rPr lang="ru-RU" sz="2000" b="0" i="0" u="sng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И</a:t>
            </a:r>
            <a:r>
              <a:rPr lang="ru-RU" sz="2000" b="0" i="0" u="sng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ван Валерьевич</a:t>
            </a:r>
            <a:endParaRPr sz="1400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</a:pPr>
            <a:endParaRPr sz="2200" b="0" i="1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endParaRPr sz="800" b="0" i="1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666180" y="1620391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НЕГОСУДАРСТВЕННОЕ ОБРАЗОВАТЕЛЬНОЕ ЧАСТНОЕ УЧРЕЖДЕНИЕ ВЫСШЕГО ОБРАЗОВАНИЯ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«МОСКОВСКИЙ УНИВЕРСИТЕТ «СИНЕРГИЯ»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charset="0"/>
              </a:rPr>
              <a:t>Факультет Информационных технологий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charset="0"/>
              </a:rPr>
              <a:t>Кафедра Цифровой экономики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2613dc383_0_45"/>
          <p:cNvSpPr txBox="1"/>
          <p:nvPr/>
        </p:nvSpPr>
        <p:spPr>
          <a:xfrm>
            <a:off x="426685" y="1973248"/>
            <a:ext cx="984002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indent="719138">
              <a:buSzPts val="2000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1.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 Сброс и слияние веток, клонирование репозитория, работа с удалённым репозиторием.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Google Shape;225;g2c2613dc383_0_4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" name="Рисунок 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A8B8048-B414-2E88-E570-FFB5164FD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73" y="2426676"/>
            <a:ext cx="3144548" cy="1353955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FB8FB45-07DA-0A62-CC34-69FB0CF4D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73" y="3852045"/>
            <a:ext cx="3144549" cy="1335803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8A12E8C-0691-B055-AAC6-1FAFD00EA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73" y="5259262"/>
            <a:ext cx="2898406" cy="1238988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C13F342-5957-3CC3-FD67-A7CD4C7C4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097" y="2426676"/>
            <a:ext cx="2645416" cy="135395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CD7120B-9312-8149-C2CD-4B2672E3BE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134" y="3852045"/>
            <a:ext cx="2636379" cy="1335803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CF55F14-10FA-5DFE-4E2D-069C99D7BE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5523" y="5288255"/>
            <a:ext cx="3449349" cy="1181001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A62D082-7EC1-EBE8-E6BC-B17D48DA22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4387" y="2437411"/>
            <a:ext cx="3839044" cy="62910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4ED2B6D-5B0B-FFB0-127D-614E88F5C7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1825" y="3145648"/>
            <a:ext cx="4155931" cy="1394936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9BBE0F8-A6BE-49DE-73AD-70379F6E74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3716" y="4663720"/>
            <a:ext cx="3772714" cy="17010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2613dc383_0_67"/>
          <p:cNvSpPr txBox="1"/>
          <p:nvPr/>
        </p:nvSpPr>
        <p:spPr>
          <a:xfrm>
            <a:off x="368273" y="1964423"/>
            <a:ext cx="99838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indent="719138" algn="just">
              <a:buSzPts val="2000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1.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ru-RU" dirty="0"/>
              <a:t>настройка </a:t>
            </a:r>
            <a:r>
              <a:rPr lang="en-US" dirty="0"/>
              <a:t>Git-</a:t>
            </a:r>
            <a:r>
              <a:rPr lang="ru-RU" dirty="0"/>
              <a:t>сервера и клонирование, создание веток, настройка репозитория.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Google Shape;233;g2c2613dc383_0_67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9D4EB7-43D6-7C0D-7125-1F88BFF9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7" y="2387046"/>
            <a:ext cx="3296950" cy="225201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72AE96D-6E29-7542-F464-8109AFDD2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97" y="2656538"/>
            <a:ext cx="3532477" cy="788813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0634296-74BA-8AE1-83FC-A6748204A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97" y="3577455"/>
            <a:ext cx="3359295" cy="1076913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20B38DB-456D-914D-571F-4D6F67DF2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97" y="4786472"/>
            <a:ext cx="3532478" cy="129744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335FFF2-FFD6-695F-AB8E-D25B21255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5852" y="2412650"/>
            <a:ext cx="3412403" cy="838601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E27764F-F2DB-6E31-CCF5-AD6FBF2CD2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4131" y="3413451"/>
            <a:ext cx="3568793" cy="734359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DC22CD4-E2CF-1BC0-731A-059703C0CC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2634" y="4310010"/>
            <a:ext cx="3116565" cy="1148681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F28C545-F151-12DA-09CA-30DFE01BE8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2633" y="5534891"/>
            <a:ext cx="3233955" cy="905715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1D51197-1521-B284-E87C-6CEE1DDCE9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8102" y="2387046"/>
            <a:ext cx="2769344" cy="102929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830594D-49EE-0D6D-7342-9C89B2C040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381" y="3577455"/>
            <a:ext cx="3027089" cy="862987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A4B9FA0-73C3-8717-B321-B185AB24BC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68546" y="4547488"/>
            <a:ext cx="2477471" cy="17754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2613dc383_0_94"/>
          <p:cNvSpPr txBox="1"/>
          <p:nvPr/>
        </p:nvSpPr>
        <p:spPr>
          <a:xfrm>
            <a:off x="368273" y="1941060"/>
            <a:ext cx="975057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indent="719138" algn="just">
              <a:buSzPts val="2000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1.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7: Управление удалённым репозиторием, работа с тегами, применение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алиасов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Google Shape;241;g2c2613dc383_0_9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Рисунок 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6CA2500-8083-4382-46E7-9761B3CC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52" y="2517631"/>
            <a:ext cx="2618075" cy="88099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5D8222-0A44-978D-426B-E6A24FDF5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52" y="3512462"/>
            <a:ext cx="3060374" cy="862989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173CFE8-6EDB-8439-A5BB-ADD3DEC43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52" y="4489287"/>
            <a:ext cx="2899942" cy="685385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8B6353C-C998-0483-28A6-4F44A6E32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73" y="5223219"/>
            <a:ext cx="2104763" cy="1200311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2DB3EDC-BC8C-0A7B-7763-32B22DC0F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505" y="2443065"/>
            <a:ext cx="2956391" cy="296713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950C6F2-8679-C444-16E2-AF9D67B5D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060" y="5478362"/>
            <a:ext cx="2760631" cy="1026347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95C4DAE-7AFE-C1D4-3020-3455038F12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8296" y="2443065"/>
            <a:ext cx="3571800" cy="1187418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99C896F-B8F6-866A-B083-EDC8E28405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8296" y="3732794"/>
            <a:ext cx="3707015" cy="930023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638FD76-0BA2-973F-9ED7-D5265EE97F4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96" y="4810959"/>
            <a:ext cx="3913477" cy="94542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C0EC791-54B8-CB52-B35E-9C89A3CB83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1907" y="5858010"/>
            <a:ext cx="3854617" cy="2946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2613dc383_0_74"/>
          <p:cNvSpPr txBox="1"/>
          <p:nvPr/>
        </p:nvSpPr>
        <p:spPr>
          <a:xfrm>
            <a:off x="368273" y="1980140"/>
            <a:ext cx="101482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indent="719138" algn="just">
              <a:buSzPts val="2000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1.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8: Создание репозиториев и начальных файлов, создание и работа с ветками, слияние.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g2c2613dc383_0_7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" name="Рисунок 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4EFD877-3073-D88F-67BB-A42E7EC08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1" y="2566660"/>
            <a:ext cx="3438308" cy="887601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68C6008-0303-D603-0FE9-C3217D79E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22" y="3660055"/>
            <a:ext cx="3513448" cy="744754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FC499F0-6FD8-C9AD-A2DB-AE3A730D6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61" y="4620647"/>
            <a:ext cx="3672728" cy="7447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F45232-B549-6E3A-0EF1-0C65B2FEE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461" y="5581238"/>
            <a:ext cx="3721652" cy="340538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8181619-07F1-1CCB-BCED-CB5F40A47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706" y="2597976"/>
            <a:ext cx="3438308" cy="1360621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53F9C1E-B2A9-D3E6-627B-3C2F22F327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0377" y="4186278"/>
            <a:ext cx="3350606" cy="96059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93B2EE-4BAE-34C8-BC22-49D172FE6D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0377" y="5549385"/>
            <a:ext cx="3919637" cy="34985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B35F213-6C32-8748-AE9B-19D9195151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0983" y="2597975"/>
            <a:ext cx="3352142" cy="1062079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FD1AD5E-BC71-A0DA-D5F3-1D5E8312AC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2650" y="3805687"/>
            <a:ext cx="3096885" cy="80674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8D2EADA-7FF2-929E-657D-3572B6F15E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639" y="5146869"/>
            <a:ext cx="3096885" cy="2966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2613dc383_0_83"/>
          <p:cNvSpPr txBox="1"/>
          <p:nvPr/>
        </p:nvSpPr>
        <p:spPr>
          <a:xfrm>
            <a:off x="368273" y="1897385"/>
            <a:ext cx="994496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1.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Просмотр, удаление, управление веток. Слияние и преобразование. Отправка и получение изменений.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7" name="Google Shape;257;g2c2613dc383_0_83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Рисунок 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3E91EF5-0109-F642-2263-ADDE22BDE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73" y="2570273"/>
            <a:ext cx="3227677" cy="617244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BD7E029-3FFE-E45D-19B7-BE9AFBF1C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3" y="3372134"/>
            <a:ext cx="3326507" cy="614453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8038A88-366F-2138-F92F-B35E211AC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43" y="4162581"/>
            <a:ext cx="3326507" cy="493554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2B9AEB0-D112-88D9-D23C-540823126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170" y="4832129"/>
            <a:ext cx="4759757" cy="1314721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CFD9D3E-5CAF-1872-5094-9A3FC07D19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4288" y="2435843"/>
            <a:ext cx="3802640" cy="949136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87EAB4A-9FD1-78D9-A926-4B58A467BB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4288" y="3599552"/>
            <a:ext cx="3802640" cy="9312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4BC0809-0A2E-546A-AAD8-E45B5FC029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9115" y="4745375"/>
            <a:ext cx="3698521" cy="52318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A02075E-960D-74A6-D0C3-3441AB141F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9115" y="5432751"/>
            <a:ext cx="3698521" cy="490128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965BF50-DBB9-8B2E-A0C5-E27BE80064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9276" y="2435843"/>
            <a:ext cx="2914410" cy="827748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E423272-A8F1-771F-3489-62D7CCCC17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9276" y="3431911"/>
            <a:ext cx="2838567" cy="11305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f727242c8_0_0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g2bf727242c8_0_0"/>
          <p:cNvSpPr txBox="1">
            <a:spLocks noGrp="1"/>
          </p:cNvSpPr>
          <p:nvPr>
            <p:ph type="body" idx="2"/>
          </p:nvPr>
        </p:nvSpPr>
        <p:spPr>
          <a:xfrm>
            <a:off x="242841" y="373262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5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g2bf727242c8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bf727242c8_0_0"/>
          <p:cNvSpPr txBox="1">
            <a:spLocks noGrp="1"/>
          </p:cNvSpPr>
          <p:nvPr>
            <p:ph type="body" idx="1"/>
          </p:nvPr>
        </p:nvSpPr>
        <p:spPr>
          <a:xfrm>
            <a:off x="396581" y="1936872"/>
            <a:ext cx="10082400" cy="45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В соответствии с ГОСТ 2.105-79 «Общие требования к текстовым документам» иллюстрации (графики, схемы, диаграммы) могут быть приведены как в основном тексте, так и в приложении. Все иллюстрации именуют рисунками. Все рисунки, таблицы и формулы нумеруют арабскими цифрами последовательно (сквозная нумерация) или в пределах раздела (относительная нумерация). В приложении - в пределах приложения. Каждый рисунок должен иметь подрисуночную подпись - название, помещаемую под рисунком.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Рисунки следует размещать так, чтобы их можно было рассматривать без поворота страницы. Если такое размещение невозможно, рисунки следует располагать так, чтобы для просмотра надо было повернуть страницу по часовой стрелке. В этом случае верхним краем является левый край страницы. Расположение и размеры полей сохраняются.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Номер таблицы размещают в правом верхнем углу или перед заголовком таблицы, если он есть. Заголовок, кроме первой буквы, выполняют строчными буквами. Ссылки на таблицы в тексте пояснительной записки указывают в виде слова «табл.» и номера таблицы. </a:t>
            </a:r>
            <a:r>
              <a:rPr lang="ru-RU" sz="1800" i="1" dirty="0">
                <a:latin typeface="Times New Roman"/>
                <a:ea typeface="Times New Roman"/>
                <a:cs typeface="Times New Roman"/>
                <a:sym typeface="Times New Roman"/>
              </a:rPr>
              <a:t>Например: Результаты тестов приведены в табл. 4.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141922" algn="l" rtl="0"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6031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f727242c8_0_7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g2bf727242c8_0_7"/>
          <p:cNvSpPr txBox="1">
            <a:spLocks noGrp="1"/>
          </p:cNvSpPr>
          <p:nvPr>
            <p:ph type="body" idx="2"/>
          </p:nvPr>
        </p:nvSpPr>
        <p:spPr>
          <a:xfrm>
            <a:off x="234132" y="4402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5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g2bf727242c8_0_7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bf727242c8_0_7"/>
          <p:cNvSpPr txBox="1">
            <a:spLocks noGrp="1"/>
          </p:cNvSpPr>
          <p:nvPr>
            <p:ph type="body" idx="1"/>
          </p:nvPr>
        </p:nvSpPr>
        <p:spPr>
          <a:xfrm>
            <a:off x="435731" y="1922162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Список литературы должен включать все использованные источники. Сведения о книгах (монографиях, учебниках, пособиях, справочниках и т.д.) должны содержать: фамилию и инициалы автора, заглавие книги, место издания, издательство, год издания. При наличии трех и более авторов допускается указывать фамилию и инициалы только первого из них со словами «и др.». Издательство надо приводить полностью в именительном падеже: допускается сокращение названия только двух городов: Москва (М.) и Санкт-Петербург (СПб.).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Сведения о статье из периодического издания должны включать: фамилию и инициалы автора, наименование статьи, издания (журнала), серии (если она есть), год выпуска, том (если есть), номер издания (журнала) и номера страниц, на которых помещена статья.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При ссылке на источник из списка литературы (особенно при обзоре аналогов) надо указывать порядковый номер по списку литературы, заключенный в квадратные скобки; например: [5].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130492" algn="l" rtl="0"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7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5159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f727242c8_0_14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g2bf727242c8_0_14"/>
          <p:cNvSpPr txBox="1">
            <a:spLocks noGrp="1"/>
          </p:cNvSpPr>
          <p:nvPr>
            <p:ph type="body" idx="2"/>
          </p:nvPr>
        </p:nvSpPr>
        <p:spPr>
          <a:xfrm>
            <a:off x="247157" y="6979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Выводы о результатах прохождения учебной практики: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выполняемая работа, приобретенные умения и навыки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g2bf727242c8_0_1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2bf727242c8_0_14"/>
          <p:cNvSpPr txBox="1">
            <a:spLocks noGrp="1"/>
          </p:cNvSpPr>
          <p:nvPr>
            <p:ph type="body" idx="1"/>
          </p:nvPr>
        </p:nvSpPr>
        <p:spPr>
          <a:xfrm>
            <a:off x="434248" y="1713008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1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Подведите итоги прохождения учебной практики:</a:t>
            </a:r>
            <a:endParaRPr sz="21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В ходе прохождения учебной практики мной были получены освоены следующие навыки: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Основные компоненты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Взаимодействие с удалёнными репозиториями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Система контроля версии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Работа с ветками</a:t>
            </a: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Решать конфликты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1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888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463818" y="497981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287" name="Google Shape;287;p14"/>
          <p:cNvSpPr txBox="1">
            <a:spLocks noGrp="1"/>
          </p:cNvSpPr>
          <p:nvPr>
            <p:ph type="body" idx="1"/>
          </p:nvPr>
        </p:nvSpPr>
        <p:spPr>
          <a:xfrm>
            <a:off x="394962" y="1802983"/>
            <a:ext cx="9824904" cy="485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 fontScale="92500" lnSpcReduction="10000"/>
          </a:bodyPr>
          <a:lstStyle/>
          <a:p>
            <a:pPr marL="36195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Советов, Б. Я.  Базы данных : учебник для среднего профессионального образования / Б. Я. Советов, В. В. 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Цехановский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В. Д. Чертовской. — 3-е изд.,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перераб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. и доп. — Москва : Издательство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2023. — 420 с. — (Профессиональное образование). — ISBN 978-5-534-09324-7. — Текст : электронный // Образовательная платформа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https://urait.ru/bcode/514585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Стружкин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Н. П.  Базы данных: проектирование : учебник для среднего профессионального образования / Н. П. 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Стружкин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В. В. Годин. — Москва : Издательство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2023. — 477 с. — (Профессиональное образование). — ISBN 978-5-534-11635-9. — Текст : электронный // Образовательная платформа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https://urait.ru/bcode/518499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Нагаева, И.А. Основы алгоритмизации и программирования: практикум : [12+] / И.А. Нагаева, И.А. Кузнецов. – Москва ; Берлин :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Директ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-Медиа, 2021. – 169 с. : схем. – Режим доступа: по подписке. – URL: 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https://biblioclub.ru/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14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4904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Список используемой литературы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7434932" y="210982"/>
            <a:ext cx="3153698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00a3e1a9a_0_23"/>
          <p:cNvSpPr txBox="1">
            <a:spLocks noGrp="1"/>
          </p:cNvSpPr>
          <p:nvPr>
            <p:ph type="title"/>
          </p:nvPr>
        </p:nvSpPr>
        <p:spPr>
          <a:xfrm>
            <a:off x="463818" y="497982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295" name="Google Shape;295;g2c00a3e1a9a_0_23"/>
          <p:cNvSpPr txBox="1">
            <a:spLocks noGrp="1"/>
          </p:cNvSpPr>
          <p:nvPr>
            <p:ph type="body" idx="1"/>
          </p:nvPr>
        </p:nvSpPr>
        <p:spPr>
          <a:xfrm>
            <a:off x="305068" y="1952884"/>
            <a:ext cx="9825000" cy="48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  <a:hlinkClick r:id="rId3" action="ppaction://hlinkfile"/>
              </a:rPr>
              <a:t>1. Git 1.1-1.9.docx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g2c00a3e1a9a_0_23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50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Приложения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297" name="Google Shape;297;g2c00a3e1a9a_0_23"/>
          <p:cNvSpPr/>
          <p:nvPr/>
        </p:nvSpPr>
        <p:spPr>
          <a:xfrm>
            <a:off x="7434932" y="210982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title"/>
          </p:nvPr>
        </p:nvSpPr>
        <p:spPr>
          <a:xfrm>
            <a:off x="532673" y="6374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Содержание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397655" y="1989259"/>
            <a:ext cx="9687300" cy="471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1. </a:t>
            </a:r>
            <a:r>
              <a:rPr lang="ru-RU" sz="23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Инструктаж по соблюдению правил противопожарной безопасности, правил охраны труда, техники безопасности, санитарно-эпидемиологических правил и гигиенических нормативов</a:t>
            </a:r>
            <a:endParaRPr lang="ru-RU" sz="23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 </a:t>
            </a:r>
            <a:r>
              <a:rPr lang="ru-RU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Ознакомление с инструментальными средствами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3. </a:t>
            </a:r>
            <a:r>
              <a:rPr lang="ru-RU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Сбор информации об объекте практики и анализ содержания источников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4.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Экспериментально-практическая работа. Приобретение необходимых умений и первоначального практического опыта работы по специальности в рамках освоения вида деятельности ВД 2. Осуществление интеграции программных модулей </a:t>
            </a: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5.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Обработка и систематизация полученного фактического материала</a:t>
            </a: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body" idx="1"/>
          </p:nvPr>
        </p:nvSpPr>
        <p:spPr>
          <a:xfrm>
            <a:off x="0" y="1788502"/>
            <a:ext cx="9824904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 lnSpcReduction="10000"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Я, Осовицкий Борис Николаевич, проходил(а) учебную практику в лабораторных условиях на базе Университета «Синергия». 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При выполнении индивидуального задания по практике решал(а) кейс № 1.1-1.9 по интеграции программных модулей.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Перед началом практики: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Принял(а) участие в организационном собрании по практике.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Ознакомил(а)</a:t>
            </a:r>
            <a:r>
              <a:rPr lang="ru-RU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сь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 с комплектом шаблонов отчетной документации по практике.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Уточнил(а) контакты руководителя практики от Образовательной организации, а также правила в отношении субординации, внешнего вида, графика работы, техники безопасности: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Требования к внешнему виду: Деловое.</a:t>
            </a:r>
            <a:endParaRPr lang="en-US"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График работы: с 10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30 по 19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30.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Круг обязанностей: Студент.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Доступ к данным: Студент.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58;p3"/>
          <p:cNvSpPr txBox="1">
            <a:spLocks noGrp="1"/>
          </p:cNvSpPr>
          <p:nvPr>
            <p:ph type="title"/>
          </p:nvPr>
        </p:nvSpPr>
        <p:spPr>
          <a:xfrm>
            <a:off x="424024" y="2921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Организационный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0" name="Google Shape;160;p3"/>
          <p:cNvSpPr txBox="1">
            <a:spLocks noGrp="1"/>
          </p:cNvSpPr>
          <p:nvPr>
            <p:ph type="body" idx="2"/>
          </p:nvPr>
        </p:nvSpPr>
        <p:spPr>
          <a:xfrm>
            <a:off x="286313" y="814574"/>
            <a:ext cx="9824904" cy="70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Правила внутреннего распорядка, правила и нормы охраны труда,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3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техники безопасности при работе с вычислительной техникой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2f423d887_0_0"/>
          <p:cNvSpPr txBox="1">
            <a:spLocks noGrp="1"/>
          </p:cNvSpPr>
          <p:nvPr>
            <p:ph type="title"/>
          </p:nvPr>
        </p:nvSpPr>
        <p:spPr>
          <a:xfrm>
            <a:off x="424024" y="342510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Подготовительный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68" name="Google Shape;168;g202f423d887_0_0"/>
          <p:cNvSpPr txBox="1">
            <a:spLocks noGrp="1"/>
          </p:cNvSpPr>
          <p:nvPr>
            <p:ph type="body" idx="1"/>
          </p:nvPr>
        </p:nvSpPr>
        <p:spPr>
          <a:xfrm>
            <a:off x="424024" y="1848462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138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Установил и ознакомился с первоначальными условиями использования 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Git Bash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g202f423d887_0_0"/>
          <p:cNvSpPr txBox="1">
            <a:spLocks noGrp="1"/>
          </p:cNvSpPr>
          <p:nvPr>
            <p:ph type="body" idx="2"/>
          </p:nvPr>
        </p:nvSpPr>
        <p:spPr>
          <a:xfrm>
            <a:off x="35517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Ознакомление с ПО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70" name="Google Shape;170;g202f423d887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69AB86-F158-60B8-E75E-804C40923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432" y="2734802"/>
            <a:ext cx="4957606" cy="36379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2f423d887_0_12"/>
          <p:cNvSpPr txBox="1">
            <a:spLocks noGrp="1"/>
          </p:cNvSpPr>
          <p:nvPr>
            <p:ph type="title"/>
          </p:nvPr>
        </p:nvSpPr>
        <p:spPr>
          <a:xfrm>
            <a:off x="424024" y="415964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Исследовательский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77" name="Google Shape;177;g202f423d887_0_12"/>
          <p:cNvSpPr txBox="1">
            <a:spLocks noGrp="1"/>
          </p:cNvSpPr>
          <p:nvPr>
            <p:ph type="body" idx="1"/>
          </p:nvPr>
        </p:nvSpPr>
        <p:spPr>
          <a:xfrm>
            <a:off x="424024" y="1908423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138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№12 Университет: регистрация студентов, расписание занятий, зачеты, экзамены 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учёт студентов, организация учебного процесса, контроль успеваемости.</a:t>
            </a:r>
          </a:p>
          <a:p>
            <a:pPr marL="0" lvl="0" indent="719138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Организационная схема:</a:t>
            </a:r>
            <a:endParaRPr sz="20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7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8632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Сбор информации об объекте практики и анализ содержания источников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79" name="Google Shape;179;g202f423d887_0_12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291615-6F8B-525B-9519-EEC37A95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" y="3320227"/>
            <a:ext cx="9133550" cy="28623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269443" y="1899815"/>
            <a:ext cx="1002875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b="0" i="0" u="none" strike="noStrike" cap="none" dirty="0">
                <a:solidFill>
                  <a:srgbClr val="000000"/>
                </a:solidFill>
                <a:sym typeface="Arial"/>
              </a:rPr>
              <a:t>Практика </a:t>
            </a:r>
            <a:r>
              <a:rPr lang="en-US" b="0" i="0" u="none" strike="noStrike" cap="none" dirty="0">
                <a:solidFill>
                  <a:srgbClr val="000000"/>
                </a:solidFill>
                <a:sym typeface="Arial"/>
              </a:rPr>
              <a:t>Git 1.1</a:t>
            </a:r>
            <a:r>
              <a:rPr lang="ru-RU" dirty="0"/>
              <a:t>: Настройка </a:t>
            </a:r>
            <a:r>
              <a:rPr lang="en-US" dirty="0"/>
              <a:t>Git,</a:t>
            </a:r>
            <a:r>
              <a:rPr lang="ru-RU" dirty="0"/>
              <a:t> создание репозитория, добавление файлов, фиксация изменений, проверка статуса. Работа с изменениями: индексация, коммит отдельных правок, редактирование комментариев.</a:t>
            </a:r>
            <a:endParaRPr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11" name="Рисунок 10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FAE140B-56DD-208B-F121-07BCE6533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79" y="2479353"/>
            <a:ext cx="3006004" cy="579672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4F62CB6-A407-4558-917D-F8D82D09B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79" y="3115383"/>
            <a:ext cx="3006004" cy="71527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0B04A84-DE52-1696-2730-EF852C474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79" y="3887013"/>
            <a:ext cx="3061421" cy="318741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67B4AE1-1121-94AE-0F34-A9F19D8B2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79" y="4262112"/>
            <a:ext cx="3061421" cy="963096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снимок экрана, дисплей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D779964-7C32-3FD1-D6E0-FC2502CC2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79" y="5281566"/>
            <a:ext cx="2182089" cy="122990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AB16878-B7A3-F144-4F3C-DE6FE5502B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3925" y="2479353"/>
            <a:ext cx="3525549" cy="389299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131AF8B-4D8D-D628-5750-3C7734C7B0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3158" y="2981187"/>
            <a:ext cx="3727082" cy="983663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223821B-B0C7-C881-F164-35A2EC1F92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3158" y="4019761"/>
            <a:ext cx="3548024" cy="484701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AF2BB71-4C80-2AD5-1AAC-57B0091736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3158" y="4559373"/>
            <a:ext cx="3477058" cy="835163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ED8B635-FB43-A975-CDEF-55F7F5368F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3158" y="5444842"/>
            <a:ext cx="3261884" cy="990594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текст, Мультимедийное программное обеспечение, программное обеспечение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F9D23CB-82F7-103C-EDA9-6EF252038E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5465" y="2497199"/>
            <a:ext cx="3006005" cy="386556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9F11305-EA2F-7592-5C0D-9A144AA38E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5465" y="2925926"/>
            <a:ext cx="2479268" cy="930488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04F20FE-DEC5-9CD3-788E-779D4A5AEC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5465" y="3928240"/>
            <a:ext cx="2616835" cy="649996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43DFBFD-A87F-28A5-BAA2-1E4DE51DA5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5465" y="4632126"/>
            <a:ext cx="2616835" cy="868269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4364257-DFB2-CC9D-E706-5721D8EC51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71577" y="5554285"/>
            <a:ext cx="3444947" cy="9304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2613dc383_0_6"/>
          <p:cNvSpPr txBox="1"/>
          <p:nvPr/>
        </p:nvSpPr>
        <p:spPr>
          <a:xfrm>
            <a:off x="368272" y="1885676"/>
            <a:ext cx="989998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indent="719138" algn="just">
              <a:buSzPts val="2000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1.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  <a:r>
              <a:rPr lang="ru-RU" dirty="0"/>
              <a:t>Просмотр истории изменений, фильтрация по времени, автору и количеству коммитов. Настройка </a:t>
            </a:r>
            <a:r>
              <a:rPr lang="ru-RU" dirty="0" err="1"/>
              <a:t>алиасов</a:t>
            </a:r>
            <a:r>
              <a:rPr lang="ru-RU" dirty="0"/>
              <a:t> для упрощения команд. Работа с тегами. Отмена изменений. Возврат к старым версиям.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Google Shape;197;g2c2613dc383_0_6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7" name="Рисунок 6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A57F147-21E2-E8CA-0B58-5DECC1EAC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43" y="2408856"/>
            <a:ext cx="2473363" cy="1602464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97AA993-284E-1110-79CC-EB1CAC6D4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3" y="4108830"/>
            <a:ext cx="3456276" cy="66243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0D48D71-6C89-6057-79F4-9C1420405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43" y="4868778"/>
            <a:ext cx="3213822" cy="1533222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E87FDEE-D320-7DC0-9B90-F63501B9E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704" y="2427307"/>
            <a:ext cx="3573860" cy="830144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8B22927-4E1E-3E2B-E899-6B7D7A5890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704" y="3353666"/>
            <a:ext cx="3726440" cy="657654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B827B12-701E-134B-EAB1-AC0B3D4A5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6437" y="4107535"/>
            <a:ext cx="2764707" cy="1533223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937C0E1-E1D6-34C3-D689-6C94A7A0C3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3375" y="5711294"/>
            <a:ext cx="4129808" cy="720454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A362970-627D-4EDB-B714-8F77559DE5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083" y="2423771"/>
            <a:ext cx="3726441" cy="914980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B7B0EAC-D966-73DE-3121-BCD74E9C2A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4328" y="3389945"/>
            <a:ext cx="3677949" cy="1340260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245631A-0BE8-D115-E953-0AFA9FAECD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1862" y="4787989"/>
            <a:ext cx="3488768" cy="8301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2613dc383_0_21"/>
          <p:cNvSpPr txBox="1"/>
          <p:nvPr/>
        </p:nvSpPr>
        <p:spPr>
          <a:xfrm>
            <a:off x="368272" y="1845425"/>
            <a:ext cx="991497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indent="719138" algn="just">
              <a:buSzPts val="2000"/>
            </a:pPr>
            <a:r>
              <a:rPr lang="ru-RU" dirty="0">
                <a:latin typeface="+mn-lt"/>
                <a:cs typeface="Times New Roman" panose="02020603050405020304" pitchFamily="18" charset="0"/>
              </a:rPr>
              <a:t>Практика 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Git 1.</a:t>
            </a:r>
            <a:r>
              <a:rPr lang="ru-RU" dirty="0">
                <a:latin typeface="+mn-lt"/>
                <a:cs typeface="Times New Roman" panose="02020603050405020304" pitchFamily="18" charset="0"/>
              </a:rPr>
              <a:t>3: </a:t>
            </a:r>
            <a:r>
              <a:rPr lang="ru-RU" dirty="0"/>
              <a:t>Изменение последнего коммита, перемещение файлов, изучение структуры, работа с внутренними объектами </a:t>
            </a:r>
            <a:r>
              <a:rPr lang="ru-RU" dirty="0" err="1"/>
              <a:t>Git</a:t>
            </a:r>
            <a:r>
              <a:rPr lang="ru-RU" dirty="0"/>
              <a:t>, просмотр истории изменений файлов на разных этапах.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7" name="Google Shape;207;g2c2613dc383_0_21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" name="Рисунок 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1280B8E-3774-4B62-11F2-8A370D9F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43" y="2493249"/>
            <a:ext cx="3208394" cy="725704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E495C45-2063-9382-DDF7-38928B685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3" y="3257450"/>
            <a:ext cx="2970213" cy="749935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316217A-ED1F-D89F-F423-BFF9769C6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43" y="4045882"/>
            <a:ext cx="3318884" cy="868125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40C8F2E-CEA6-DABA-17E8-987AD2AD4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443" y="4952504"/>
            <a:ext cx="2915949" cy="99868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E1B2237-95EC-2A46-4871-5AC510D057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8034" y="2493249"/>
            <a:ext cx="2673493" cy="665873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707EF5A-5B40-48AD-7BC6-A0A0077B1B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5493" y="3384249"/>
            <a:ext cx="3587980" cy="48785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ED4092B-F0F6-2245-012C-76D161BEE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8514" y="4007385"/>
            <a:ext cx="3054494" cy="83619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E86B2DD-DD2C-505B-CEF3-5A28CE2DB0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8034" y="4952504"/>
            <a:ext cx="2915950" cy="1370855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D32C541-BCCB-5A1B-4DFB-A8B3265DE2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79310" y="2485972"/>
            <a:ext cx="3159658" cy="103014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2CC3591-BD9A-10DC-2A13-9CB1879EFD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9310" y="3655630"/>
            <a:ext cx="3054495" cy="1002057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322AA46-C9F2-965F-BE7E-DB0A361198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730" y="4727498"/>
            <a:ext cx="2269562" cy="1595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2613dc383_0_32"/>
          <p:cNvSpPr txBox="1"/>
          <p:nvPr/>
        </p:nvSpPr>
        <p:spPr>
          <a:xfrm>
            <a:off x="368273" y="1912827"/>
            <a:ext cx="1001991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indent="719138" algn="just">
              <a:buSzPts val="2000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1.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Создание и слияние веток, навигация веток и возможные проблемы.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Google Shape;215;g2c2613dc383_0_32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AE3C4E-7DA4-D286-C7EC-17A617844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69" y="2447585"/>
            <a:ext cx="3129210" cy="307736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40B7610-AE78-8136-F2F6-3C5738E24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9" y="2846966"/>
            <a:ext cx="3047568" cy="38212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3A8FE0-E376-ED83-7687-805074570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69" y="3357012"/>
            <a:ext cx="3518622" cy="24899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5994792-5DC1-C956-0ED5-596E0E63F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69" y="3733924"/>
            <a:ext cx="1665951" cy="59941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D5FF92F-339F-2404-BD01-ADDC6CF0A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70" y="4521236"/>
            <a:ext cx="3518622" cy="926389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3360359-6D1E-F1B4-BD05-A14B7EB93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69" y="5495899"/>
            <a:ext cx="3705658" cy="870661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0CE8528-C0B2-D195-6165-00F6572263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1942" y="2387277"/>
            <a:ext cx="3518623" cy="803021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F87FA80-F8A9-5D8D-AABE-0B8CCC9B57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1942" y="3328949"/>
            <a:ext cx="3643746" cy="1304816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2B9D45D-B54A-BCDF-8A86-AD98430BDE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7131" y="4712642"/>
            <a:ext cx="2569584" cy="937740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686F667-682A-8702-00A4-35FCFC814B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9419" y="2387277"/>
            <a:ext cx="2817105" cy="1034394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37A96B2-1638-1C54-82DB-E4815F3FE0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3759" y="4772416"/>
            <a:ext cx="3216260" cy="15237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26196</TotalTime>
  <Words>1427</Words>
  <Application>Microsoft Office PowerPoint</Application>
  <PresentationFormat>Произвольный</PresentationFormat>
  <Paragraphs>113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 Black</vt:lpstr>
      <vt:lpstr>Times New Roman</vt:lpstr>
      <vt:lpstr>Arial</vt:lpstr>
      <vt:lpstr>Calibri</vt:lpstr>
      <vt:lpstr>Тема Office</vt:lpstr>
      <vt:lpstr>ОТЧЕТ  о прохождении учебной практики   по профессиональному модулю ПМ.02 Осуществление интеграции программных модулей  в период с «25» мая 2025 г. по «07» июня 2025 г.   Специальность 09.02.07 Информационные системы и программирование </vt:lpstr>
      <vt:lpstr>Содержание</vt:lpstr>
      <vt:lpstr>Организационный этап</vt:lpstr>
      <vt:lpstr>Подготовительный этап</vt:lpstr>
      <vt:lpstr>Исследовательский этап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Отчетный этап   </vt:lpstr>
      <vt:lpstr>Отчетный этап   </vt:lpstr>
      <vt:lpstr>Отчетный этап   </vt:lpstr>
      <vt:lpstr>Отчетный этап</vt:lpstr>
      <vt:lpstr>Отчетный этап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 о прохождении учебной практики   по профессиональному модулю ПМ.01 Осуществление интеграции программных модулей  в период с «  »         2024 г. по «  »          2024 г.   Специальность 09.02.07 Информационные системы и программирование </dc:title>
  <dc:creator>Катя</dc:creator>
  <cp:lastModifiedBy>Борис Осовицкий</cp:lastModifiedBy>
  <cp:revision>17</cp:revision>
  <dcterms:created xsi:type="dcterms:W3CDTF">2020-03-27T22:15:06Z</dcterms:created>
  <dcterms:modified xsi:type="dcterms:W3CDTF">2025-06-06T23:19:14Z</dcterms:modified>
</cp:coreProperties>
</file>